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9" r:id="rId5"/>
    <p:sldId id="260" r:id="rId6"/>
    <p:sldId id="261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249289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/1. İnzibati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xətalar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haqqında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işlər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üzrə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icraatın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z-Latn-AZ" sz="4800" b="1" i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mərhələləri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0888"/>
            <a:ext cx="8715436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z-Latn-AZ" sz="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 L A N :</a:t>
            </a:r>
          </a:p>
          <a:p>
            <a:pPr marL="0" lvl="0" indent="0" algn="just">
              <a:buFont typeface="+mj-lt"/>
              <a:buAutoNum type="arabicPeriod"/>
            </a:pP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mərhələlərinin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yışı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onun strukturu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Font typeface="+mj-lt"/>
              <a:buAutoNum type="arabicPeriod"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İXHİüİ-ya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başlama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mərhələsi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Font typeface="+mj-lt"/>
              <a:buAutoNum type="arabicPeriod"/>
            </a:pP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Font typeface="+mj-lt"/>
              <a:buAutoNum type="arabicPeriod"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İXHİüİ-nin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mərhələlərinin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76872"/>
            <a:ext cx="8643998" cy="4464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 haqqında iş üzrə icraatın mərhələsi –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ümumi məsələləri ilə yanaşı, özünəməxsus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keçirilən hərəkətlərin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məcmusu ilə fərqlənən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nisbi müstəqil hissəsidir.</a:t>
            </a:r>
          </a:p>
          <a:p>
            <a:pPr indent="711200" algn="just">
              <a:defRPr/>
            </a:pPr>
            <a:endParaRPr lang="ru-RU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8573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mərhələləri 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16832"/>
            <a:ext cx="8572560" cy="4726878"/>
          </a:xfrm>
        </p:spPr>
        <p:txBody>
          <a:bodyPr>
            <a:normAutofit fontScale="92500" lnSpcReduction="20000"/>
          </a:bodyPr>
          <a:lstStyle/>
          <a:p>
            <a:pPr marL="182563" lvl="0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 üzrə icraata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başlama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(İXM, 14-cü fəsil);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işlərə baxılması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(İXM, 15-ci fəsil);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 üzrə qərarların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yenidən baxılması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(İXM, 17-ci fəsil);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 üzrə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qərarların icrası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(İXM, V bölmə).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-ya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başlama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mərhələsi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6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-ya </a:t>
            </a:r>
            <a:r>
              <a:rPr lang="ru-RU" sz="6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başlama</a:t>
            </a:r>
            <a:r>
              <a:rPr lang="ru-RU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mərhələsi</a:t>
            </a:r>
            <a:r>
              <a:rPr lang="az-Latn-AZ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6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başlanğıc mərhələsi olub, inzibati xəta əlamətlərini əks etdirən əməl barədə məlumatın toplanmasına, </a:t>
            </a:r>
            <a:r>
              <a:rPr lang="az-Latn-AZ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əməlin hüquqi cəhətdən qiymətləndirilməsinə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faktiki </a:t>
            </a:r>
            <a:r>
              <a:rPr lang="az-Latn-AZ" sz="5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halların müəyyən edilməsi 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6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görülmüş </a:t>
            </a:r>
            <a:r>
              <a:rPr lang="az-Latn-AZ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hərəkətlərin rəsmiləşdirilməsinə</a:t>
            </a:r>
            <a:r>
              <a:rPr lang="az-Latn-AZ" sz="5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yö-nələn </a:t>
            </a:r>
            <a:r>
              <a:rPr lang="az-Latn-AZ" sz="5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prosessual hərəkətlərdir.</a:t>
            </a:r>
            <a:endParaRPr lang="ru-RU" sz="5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 icraata başlamağa səbəblər</a:t>
            </a:r>
            <a:endParaRPr lang="ru-RU" sz="3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62500" lnSpcReduction="20000"/>
          </a:bodyPr>
          <a:lstStyle/>
          <a:p>
            <a:pPr marL="0" indent="182563" algn="just">
              <a:lnSpc>
                <a:spcPct val="120000"/>
              </a:lnSpc>
            </a:pP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hadisəsinin mövcudluğunu göstərən halların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vəzifəli şəxs</a:t>
            </a:r>
            <a:r>
              <a:rPr lang="az-Latn-AZ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bilavasitə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(NSİ)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texniki vasitələrin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köməyi ilə aşkar edilməsi;</a:t>
            </a:r>
            <a:r>
              <a:rPr lang="az-Latn-AZ" sz="4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4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2563" algn="just">
              <a:lnSpc>
                <a:spcPct val="120000"/>
              </a:lnSpc>
            </a:pP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orqanlarından və ya ictimai bir-liklərdən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materialların daxil olması;</a:t>
            </a:r>
            <a:endParaRPr lang="ru-RU" sz="4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2563" algn="just">
              <a:lnSpc>
                <a:spcPct val="120000"/>
              </a:lnSpc>
            </a:pP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və hüquqi şəxslər tərəfindən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təqdim edilən məlumatlar</a:t>
            </a:r>
            <a:r>
              <a:rPr lang="az-Latn-AZ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habelə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kütləvi informasiya vasitələrində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elan olunmuş məlumatlar.</a:t>
            </a:r>
            <a:endParaRPr lang="ru-RU" sz="4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işlərin </a:t>
            </a:r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başlanmasına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əsas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8840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 haqqında işlərin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baş-lanmasına əsas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az-Latn-AZ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materiallarda, məlumatlarda və ərizələrdə </a:t>
            </a:r>
            <a:r>
              <a:rPr lang="az-Latn-AZ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inzi-bati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xətanın əlamətlərini gös-tərən faktiki məlumatların olması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xəta haqqında iş üzrə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 rədd edən halların olma-</a:t>
            </a:r>
            <a:r>
              <a:rPr lang="az-Latn-AZ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masıdır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9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91683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Protokolun </a:t>
            </a:r>
            <a:r>
              <a:rPr lang="az-Latn-AZ" sz="39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(prokurorun qərarının) baxılması </a:t>
            </a:r>
            <a:r>
              <a:rPr lang="az-Latn-AZ" sz="3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üçün göndərilməsi</a:t>
            </a:r>
            <a:r>
              <a:rPr lang="az-Latn-AZ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8245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haqqında protokol </a:t>
            </a:r>
            <a:r>
              <a:rPr lang="az-Latn-AZ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pro-kurorun </a:t>
            </a:r>
            <a:r>
              <a:rPr lang="az-Latn-AZ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qərarı)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tərtib edildiyi vaxtdan 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48 saatadək</a:t>
            </a: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müddətdə hakimə,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səla-hiyyətli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orqana (vəzifəli şəxsə)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gön-dərilir.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həbs nəzərdə tutan inzibati xəta haqqında protokol 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prokurorun 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qərarı)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tərtib edildikdən </a:t>
            </a: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dərhal sonra baxılması üçün hakimə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göndərilir.</a:t>
            </a:r>
            <a:endParaRPr lang="ru-RU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40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245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Mövzu № 6/1. İnzibati xətalar haqqında işlər üzrə icraatın (İXHİüİ) mərhələləri </vt:lpstr>
      <vt:lpstr>  Sual 1. İXHİüİ-nin mərhələlərinin  anlayışı  </vt:lpstr>
      <vt:lpstr>İXHİüİ-nin mərhələləri </vt:lpstr>
      <vt:lpstr> Sual 2. İXHİüİ-ya başlama mərhələsi </vt:lpstr>
      <vt:lpstr>İXHİü icraata başlamağa səbəblər</vt:lpstr>
      <vt:lpstr>İnzibati xətalar haqqında işlərin başlanmasına  əsas</vt:lpstr>
      <vt:lpstr> Protokolun (prokurorun qərarının) baxılması üçün göndərilməsi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Mövzu № 6. İnzibati xətalar haqqında işlər üzrə icraatın mərhələləri </dc:title>
  <dc:creator>user</dc:creator>
  <cp:lastModifiedBy>client-6</cp:lastModifiedBy>
  <cp:revision>43</cp:revision>
  <dcterms:created xsi:type="dcterms:W3CDTF">2015-04-07T19:06:25Z</dcterms:created>
  <dcterms:modified xsi:type="dcterms:W3CDTF">2019-04-17T10:56:25Z</dcterms:modified>
</cp:coreProperties>
</file>