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81" r:id="rId3"/>
    <p:sldId id="285" r:id="rId4"/>
    <p:sldId id="286" r:id="rId5"/>
    <p:sldId id="287" r:id="rId6"/>
    <p:sldId id="267" r:id="rId7"/>
    <p:sldId id="271" r:id="rId8"/>
    <p:sldId id="296" r:id="rId9"/>
    <p:sldId id="288" r:id="rId10"/>
    <p:sldId id="290" r:id="rId11"/>
    <p:sldId id="291" r:id="rId12"/>
    <p:sldId id="295" r:id="rId13"/>
    <p:sldId id="297" r:id="rId14"/>
    <p:sldId id="292" r:id="rId15"/>
    <p:sldId id="293" r:id="rId16"/>
    <p:sldId id="298" r:id="rId17"/>
    <p:sldId id="278" r:id="rId18"/>
    <p:sldId id="27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370" autoAdjust="0"/>
    <p:restoredTop sz="89234" autoAdjust="0"/>
  </p:normalViewPr>
  <p:slideViewPr>
    <p:cSldViewPr>
      <p:cViewPr varScale="1">
        <p:scale>
          <a:sx n="75" d="100"/>
          <a:sy n="75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941E-A2A7-4D1D-B57B-D670547D9DA0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36A2-EE45-4BC4-A7D4-32CDB24E5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36A2-EE45-4BC4-A7D4-32CDB24E56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E9CA1-6601-43EB-89DF-F8A86F1B545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0CAE-C8ED-4210-AD6B-8F58BC2B3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3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Mövzu </a:t>
            </a:r>
            <a:r>
              <a:rPr lang="az-Latn-AZ" sz="33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 </a:t>
            </a:r>
            <a:r>
              <a:rPr lang="az-Latn-AZ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 qaydaları əleyhinə olan inzibati xətalara görə məsuliyyət</a:t>
            </a:r>
            <a:endParaRPr lang="ru-RU" sz="3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Yol hərəkəti qaydaları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(YHQ)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əleyhinə olan inzibati xətaların növləri və onların ümumi xarakteristikası.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Nəqliyyat vasitələrinin sürücüləri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tərə-findən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YHQ-</a:t>
            </a:r>
            <a:r>
              <a:rPr lang="az-Latn-A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pozulması ilə bağlı inzibati xətalar.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Piyadalar və yol hərəkətinin başqa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işti-rakçıları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YHQ-</a:t>
            </a:r>
            <a:r>
              <a:rPr lang="az-Latn-A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pozulması ilə bağlı inzibati xətalar.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Nəqliyyat vasitələrinin istismarı qaydaları əleyhinə olan inzibati xətalar.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</a:t>
            </a:r>
            <a:r>
              <a:rPr lang="az-Latn-AZ" sz="2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Piyadalar və yol hərəkətinin başqa </a:t>
            </a:r>
            <a:r>
              <a:rPr lang="az-Latn-AZ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iştirakçıları </a:t>
            </a:r>
            <a:r>
              <a:rPr lang="az-Latn-AZ" sz="2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 YHQ-</a:t>
            </a:r>
            <a:r>
              <a:rPr lang="az-Latn-AZ" sz="29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2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pozulması ilə bağlı inzibati </a:t>
            </a:r>
            <a:r>
              <a:rPr lang="az-Latn-AZ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</a:t>
            </a:r>
            <a:r>
              <a:rPr lang="az-Latn-AZ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marL="180975" indent="-180975" algn="just"/>
            <a:r>
              <a:rPr lang="az-Latn-AZ" sz="5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Piyadalar və yol hərəkətinin başqa iştirakçıları tərəfindən</a:t>
            </a:r>
            <a:r>
              <a:rPr lang="az-Latn-AZ" sz="5900" b="1" i="1" dirty="0">
                <a:latin typeface="Arial" pitchFamily="34" charset="0"/>
                <a:cs typeface="Arial" pitchFamily="34" charset="0"/>
              </a:rPr>
              <a:t> yol hərəkəti qaydalarının 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pozul</a:t>
            </a:r>
            <a:r>
              <a:rPr lang="en-US" sz="59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5900" b="1" i="1" dirty="0" err="1" smtClean="0">
                <a:latin typeface="Arial" pitchFamily="34" charset="0"/>
                <a:cs typeface="Arial" pitchFamily="34" charset="0"/>
              </a:rPr>
              <a:t>ması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 algn="just"/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...texniki </a:t>
            </a:r>
            <a:r>
              <a:rPr lang="az-Latn-AZ" sz="5700" b="1" i="1" dirty="0">
                <a:latin typeface="Arial" pitchFamily="34" charset="0"/>
                <a:cs typeface="Arial" pitchFamily="34" charset="0"/>
              </a:rPr>
              <a:t>baxışın keçirilməsi, nəqliyyat </a:t>
            </a:r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vasitə</a:t>
            </a:r>
            <a:r>
              <a:rPr lang="en-US" sz="57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sinin </a:t>
            </a:r>
            <a:r>
              <a:rPr lang="az-Latn-AZ" sz="5700" b="1" i="1" dirty="0">
                <a:latin typeface="Arial" pitchFamily="34" charset="0"/>
                <a:cs typeface="Arial" pitchFamily="34" charset="0"/>
              </a:rPr>
              <a:t>sazlığı haqqında sənədin və sürücülük </a:t>
            </a:r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və</a:t>
            </a:r>
            <a:r>
              <a:rPr lang="en-US" sz="57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5700" b="1" i="1" dirty="0" err="1" smtClean="0">
                <a:latin typeface="Arial" pitchFamily="34" charset="0"/>
                <a:cs typeface="Arial" pitchFamily="34" charset="0"/>
              </a:rPr>
              <a:t>siqəsinin</a:t>
            </a:r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5700" b="1" i="1" dirty="0">
                <a:latin typeface="Arial" pitchFamily="34" charset="0"/>
                <a:cs typeface="Arial" pitchFamily="34" charset="0"/>
              </a:rPr>
              <a:t>verilməsi </a:t>
            </a:r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az-Latn-AZ" sz="5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qaydalarının pozulması</a:t>
            </a:r>
            <a:r>
              <a:rPr lang="az-Latn-AZ" sz="57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 algn="just"/>
            <a:r>
              <a:rPr lang="az-Latn-AZ" sz="5900" b="1" i="1" dirty="0">
                <a:latin typeface="Arial" pitchFamily="34" charset="0"/>
                <a:cs typeface="Arial" pitchFamily="34" charset="0"/>
              </a:rPr>
              <a:t>Dayanma və ya durma qaydalarını pozmuş şəxsin nəqliyyat vasitəsi barəsində </a:t>
            </a:r>
            <a:r>
              <a:rPr lang="az-Latn-AZ" sz="5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qanunsuz </a:t>
            </a:r>
            <a:r>
              <a:rPr lang="az-Latn-AZ" sz="5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hərəkətlər;</a:t>
            </a:r>
          </a:p>
          <a:p>
            <a:pPr marL="180975" indent="-180975" algn="just"/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5900" b="1" i="1" dirty="0" smtClean="0">
                <a:latin typeface="Arial" pitchFamily="34" charset="0"/>
                <a:cs typeface="Arial" pitchFamily="34" charset="0"/>
              </a:rPr>
              <a:t>/V-in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5900" b="1" i="1" dirty="0">
                <a:latin typeface="Arial" pitchFamily="34" charset="0"/>
                <a:cs typeface="Arial" pitchFamily="34" charset="0"/>
              </a:rPr>
              <a:t>sürücüləri tərəfindən nəqliyyat 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vasitə</a:t>
            </a:r>
            <a:r>
              <a:rPr lang="en-US" sz="59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z-Latn-AZ" sz="5900" b="1" i="1" dirty="0" err="1" smtClean="0">
                <a:latin typeface="Arial" pitchFamily="34" charset="0"/>
                <a:cs typeface="Arial" pitchFamily="34" charset="0"/>
              </a:rPr>
              <a:t>lərinin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5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istismarı qaydalarının </a:t>
            </a:r>
            <a:r>
              <a:rPr lang="az-Latn-AZ" sz="5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pozulması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5900" b="1" i="1" dirty="0" smtClean="0">
              <a:latin typeface="Arial" pitchFamily="34" charset="0"/>
              <a:cs typeface="Arial" pitchFamily="34" charset="0"/>
            </a:endParaRPr>
          </a:p>
          <a:p>
            <a:pPr marL="180975" indent="-180975" algn="just"/>
            <a:r>
              <a:rPr lang="en-US" sz="5900" b="1" i="1" dirty="0" err="1">
                <a:latin typeface="Arial" pitchFamily="34" charset="0"/>
                <a:cs typeface="Arial" pitchFamily="34" charset="0"/>
              </a:rPr>
              <a:t>Nəqliyyat</a:t>
            </a:r>
            <a:r>
              <a:rPr lang="en-US" sz="5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900" b="1" i="1" dirty="0" err="1">
                <a:latin typeface="Arial" pitchFamily="34" charset="0"/>
                <a:cs typeface="Arial" pitchFamily="34" charset="0"/>
              </a:rPr>
              <a:t>vasitəsinin</a:t>
            </a:r>
            <a:r>
              <a:rPr lang="en-US" sz="5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900" b="1" i="1" dirty="0" err="1">
                <a:latin typeface="Arial" pitchFamily="34" charset="0"/>
                <a:cs typeface="Arial" pitchFamily="34" charset="0"/>
              </a:rPr>
              <a:t>istifadəçisi</a:t>
            </a:r>
            <a:r>
              <a:rPr lang="en-US" sz="5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900" b="1" i="1" dirty="0" err="1">
                <a:latin typeface="Arial" pitchFamily="34" charset="0"/>
                <a:cs typeface="Arial" pitchFamily="34" charset="0"/>
              </a:rPr>
              <a:t>barədə</a:t>
            </a:r>
            <a:r>
              <a:rPr lang="en-US" sz="5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9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məlu</a:t>
            </a:r>
            <a:r>
              <a:rPr lang="en-US" sz="5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-mat verilməməsi</a:t>
            </a:r>
            <a:r>
              <a:rPr lang="en-US" sz="5900" b="1" i="1" dirty="0" smtClean="0">
                <a:latin typeface="Arial" pitchFamily="34" charset="0"/>
                <a:cs typeface="Arial" pitchFamily="34" charset="0"/>
              </a:rPr>
              <a:t> v</a:t>
            </a:r>
            <a:r>
              <a:rPr lang="az-Latn-AZ" sz="5900" b="1" i="1" dirty="0" smtClean="0">
                <a:latin typeface="Arial" pitchFamily="34" charset="0"/>
                <a:cs typeface="Arial" pitchFamily="34" charset="0"/>
              </a:rPr>
              <a:t>ə s.</a:t>
            </a:r>
            <a:endParaRPr lang="en-US" sz="59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az-Latn-AZ" sz="28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az-Latn-A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0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İXM-</a:t>
            </a:r>
            <a:r>
              <a:rPr lang="az-Latn-AZ" sz="30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az-Latn-AZ" sz="3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338-ci maddəsi: </a:t>
            </a:r>
            <a:r>
              <a:rPr lang="az-Latn-AZ" sz="3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Piyadalar </a:t>
            </a:r>
            <a:r>
              <a:rPr lang="az-Latn-AZ" sz="3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və yol hərəkətinin başqa iştirakçıları tərəfindən yol hərəkəti qaydalarının pozulması</a:t>
            </a:r>
            <a:endParaRPr lang="ru-RU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Piyada –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dən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kənarda yol hərəkətində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iştirak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edən və yolda hər hansı iş görməyən şəxsdir. </a:t>
            </a: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Sərnişin 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hərəkətdə olan, lakin onun idarə edilməsinə aidiyyəti olmayan şəxsdir. </a:t>
            </a: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arabalarını (kirşəni) idarə edən –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heyva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(kirşədə insanın) əzələ enerjisi ilə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kətə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gətirilən nəqliyyat vasitəsini idarə edən şəxsdir. </a:t>
            </a:r>
          </a:p>
          <a:p>
            <a:pPr marL="0" indent="0" algn="just">
              <a:buNone/>
            </a:pP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Mal-qara ötürən –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mal-qaranı, yük və ya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nik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heyvanlarını yoldan keçirən şəxsdir. 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Piyadalar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YHQ-</a:t>
            </a:r>
            <a:r>
              <a:rPr lang="az-Latn-AZ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pozulması ilə bağlı inzibati xətalar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180975" indent="-180975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piyada svetoforunun və ya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nizamlayıcının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işarələrinə riayət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edilməməsinə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yolda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yaxınlaşmaqda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olan 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</a:t>
            </a:r>
            <a:r>
              <a:rPr lang="az-Latn-A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qarşısına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qəflətən </a:t>
            </a:r>
            <a:r>
              <a:rPr lang="az-Latn-A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çıxılmasına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 algn="just"/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qırmızı və ya göy sayrışan işıq və xüsusi səs siqnalı qoşulmuş 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yaxınlaşan zaman hərəkət hissəsinin tərk </a:t>
            </a:r>
            <a:r>
              <a:rPr lang="az-Latn-AZ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edilməməsi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 algn="just"/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az-Latn-AZ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iyadalar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 yolun hərəkət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səsinin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dəmiryol keçidinin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mayan 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yerdən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keçilməsi.</a:t>
            </a:r>
            <a:endParaRPr lang="az-Latn-AZ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iy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 obyekt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 qaydaları sahəsində yaranan ictimai münasibətlər, </a:t>
            </a: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 obyekti isə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hərəkətinin təhlükəsizliyi, əmlak və fiziki şəxslərin sağlamlığıdır.</a:t>
            </a:r>
          </a:p>
          <a:p>
            <a:pPr marL="0" indent="0" algn="just">
              <a:buNone/>
            </a:pP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 tərəf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qanunvericiliklə qadağan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</a:t>
            </a:r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miş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yol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hərəkətlərinin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pozulmasına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yönəlmiş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</a:t>
            </a:r>
            <a:r>
              <a:rPr lang="az-Latn-AZ" sz="3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İXM-</a:t>
            </a:r>
            <a:r>
              <a:rPr lang="az-Latn-AZ" sz="33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3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338.</a:t>
            </a:r>
            <a:r>
              <a:rPr lang="en-US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1 - 338.</a:t>
            </a:r>
            <a:r>
              <a:rPr lang="az-Latn-AZ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7-cü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maddəsində göstəril</a:t>
            </a:r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miş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əməllər təşkil edir. </a:t>
            </a:r>
          </a:p>
          <a:p>
            <a:pPr marL="0" indent="0" algn="just">
              <a:buNone/>
            </a:pP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 - xüsusidir. 16 yaşı tamam olmuş, anlaqlı (piyada, sərnişin, velosipedçi, moped idarəedən, at arabasını (kirşəni) idarəedən, mal-qara ötürən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 bilər.  </a:t>
            </a:r>
          </a:p>
          <a:p>
            <a:pPr marL="0" indent="0" algn="just">
              <a:buNone/>
            </a:pPr>
            <a:r>
              <a:rPr lang="az-Latn-AZ" sz="3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 tərəf</a:t>
            </a:r>
            <a:r>
              <a:rPr lang="az-Latn-AZ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qəsd və ya </a:t>
            </a:r>
            <a:r>
              <a:rPr lang="az-Latn-AZ" sz="33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ehiyatsızlıq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</a:t>
            </a:r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sında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ifadə oluna bilər.</a:t>
            </a:r>
          </a:p>
          <a:p>
            <a:pPr marL="0" indent="0" algn="just">
              <a:buNone/>
            </a:pPr>
            <a:r>
              <a:rPr lang="az-Latn-AZ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Aidiyyət: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nzibati</a:t>
            </a:r>
            <a:r>
              <a:rPr lang="en-US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nbehetm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 haqqında qərarı rayon 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(ş) məhkəmələri və DİN-</a:t>
            </a:r>
            <a:r>
              <a:rPr lang="az-Latn-AZ" sz="33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subyekti qəbul edə bilər.</a:t>
            </a:r>
            <a:endParaRPr lang="az-Latn-AZ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6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4. </a:t>
            </a:r>
            <a:r>
              <a:rPr lang="az-Latn-AZ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Nəqliyyat </a:t>
            </a:r>
            <a:r>
              <a:rPr lang="az-Latn-AZ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vasitələrinin sürücüləri tərəfindən nəqliyyat vasitələrinin istismarı qaydalarının pozulması</a:t>
            </a:r>
            <a:r>
              <a:rPr lang="az-Latn-AZ" dirty="0"/>
              <a:t/>
            </a:r>
            <a:br>
              <a:rPr lang="az-Latn-A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az-Latn-AZ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/V-in </a:t>
            </a:r>
            <a:r>
              <a:rPr lang="az-Latn-AZ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sürücüləri tərəfindən n</a:t>
            </a:r>
            <a:r>
              <a:rPr lang="en-US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az-Latn-AZ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77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7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istismarı </a:t>
            </a:r>
            <a:r>
              <a:rPr lang="az-Latn-AZ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qaydalarının pozulması:</a:t>
            </a:r>
          </a:p>
          <a:p>
            <a:pPr marL="180975" indent="-180975" algn="just"/>
            <a:r>
              <a:rPr lang="az-Latn-AZ" sz="7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N/V-i </a:t>
            </a:r>
            <a:r>
              <a:rPr lang="az-Latn-AZ" sz="7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qapıları </a:t>
            </a:r>
            <a:r>
              <a:rPr lang="az-Latn-AZ" sz="7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bağlanmamış vəziyyətdə yerindən </a:t>
            </a:r>
            <a:r>
              <a:rPr lang="az-Latn-AZ" sz="7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tərpətməyə</a:t>
            </a:r>
            <a:r>
              <a:rPr lang="az-Latn-AZ" sz="7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7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 onun hərəkəti zamanı </a:t>
            </a:r>
            <a:r>
              <a:rPr lang="az-Latn-AZ" sz="7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qapıları açmağa;</a:t>
            </a:r>
          </a:p>
          <a:p>
            <a:pPr marL="180975" indent="-180975" algn="just"/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N/V-i  </a:t>
            </a:r>
            <a:r>
              <a:rPr lang="az-Latn-AZ" sz="7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 etməkdən diqqəti yayındıra biləcək söhbətdə iştirak etməyə;</a:t>
            </a:r>
          </a:p>
          <a:p>
            <a:pPr marL="180975" indent="-180975" algn="just"/>
            <a:r>
              <a:rPr lang="az-Latn-AZ" sz="7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</a:t>
            </a:r>
            <a:r>
              <a:rPr lang="az-Latn-AZ" sz="7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qeydiyyat </a:t>
            </a:r>
            <a:r>
              <a:rPr lang="az-Latn-AZ" sz="7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nişanlarından</a:t>
            </a:r>
            <a:r>
              <a:rPr lang="az-Latn-AZ" sz="7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birinin yerində </a:t>
            </a:r>
            <a:r>
              <a:rPr lang="az-Latn-AZ" sz="7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olma-</a:t>
            </a:r>
            <a:r>
              <a:rPr lang="az-Latn-AZ" sz="7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masına</a:t>
            </a:r>
            <a:r>
              <a:rPr lang="az-Latn-AZ" sz="7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 algn="just"/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 </a:t>
            </a:r>
            <a:r>
              <a:rPr lang="az-Latn-AZ" sz="7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zamanı sükanı əlindən buraxmağa, mühərriki </a:t>
            </a:r>
            <a:r>
              <a:rPr lang="az-Latn-AZ" sz="7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söndürülmüş</a:t>
            </a:r>
            <a:r>
              <a:rPr lang="az-Latn-AZ" sz="7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nəqliyyat vasitəsini ətalətlə idarə etməyə;</a:t>
            </a:r>
          </a:p>
          <a:p>
            <a:pPr marL="180975" indent="-180975" algn="just"/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tormoz </a:t>
            </a:r>
            <a:r>
              <a:rPr lang="az-Latn-AZ" sz="7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 və ya sükan idarə mexanizmi nasaz olan və belə nasazlığın aradan qaldırılması mümkün olmayan nəqliyyat vasitəsinin istismarına;</a:t>
            </a:r>
          </a:p>
          <a:p>
            <a:pPr marL="180975" indent="-180975" algn="just"/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normativ </a:t>
            </a:r>
            <a:r>
              <a:rPr lang="az-Latn-AZ" sz="7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tələblər pozulmaqla, avadanlığın </a:t>
            </a:r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quraşdırıl-</a:t>
            </a:r>
            <a:r>
              <a:rPr lang="az-Latn-AZ" sz="7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masına</a:t>
            </a:r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7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ya </a:t>
            </a:r>
            <a:r>
              <a:rPr lang="az-Latn-AZ" sz="7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dəyişdirilməsinə</a:t>
            </a:r>
            <a:r>
              <a:rPr lang="en-US" sz="7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az-Latn-AZ" sz="7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 s.</a:t>
            </a:r>
            <a:endParaRPr lang="az-Latn-AZ" sz="7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az-Latn-AZ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380003066_avtobusda-basab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5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05b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KIL029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8640"/>
            <a:ext cx="8643998" cy="65527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az-Latn-AZ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 </a:t>
            </a: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</a:t>
            </a:r>
            <a:r>
              <a:rPr lang="en-US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az-Latn-AZ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 təhlükəsizliyin təmin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məsi </a:t>
            </a:r>
            <a:r>
              <a:rPr lang="az-Latn-AZ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 nəqliyyat vasitələrin istismarı ilə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qədar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yaranan ictimai münasibətlərdir.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az-Latn-AZ" sz="4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 obyekt </a:t>
            </a: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en-US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əmlak </a:t>
            </a:r>
            <a:r>
              <a:rPr lang="az-Latn-AZ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fiziki şəxslərin sağlamlığıdır.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 tərəf –</a:t>
            </a:r>
            <a:r>
              <a:rPr lang="en-US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qanunla qadağan edilmiş, n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sürü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cüləri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tərəfindən nəqliyyat vasitələrinin istismarı 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dalarının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pozulmasına yönəlmiş və İXM-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342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-c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mad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dəsində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göstərilmiş əməllər təşkil edir.</a:t>
            </a:r>
            <a:endParaRPr lang="ru-RU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 –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xüsusidir. 16 yaşına çatmış, anlaqlı, fiziki şəxs ola bilər (nəqliyyat vasitəsini idarəedən sürücülər). </a:t>
            </a:r>
            <a:endParaRPr lang="ru-RU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 tərəf –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ehtiyatsızlıq və ya qəsd formasında ifadə oluna bilər. </a:t>
            </a:r>
            <a:endParaRPr lang="ru-RU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az-Latn-AZ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Aidiyyət: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tənbehetmə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haqqında qərarı rayon (ş) məhkəmələri və DİN-</a:t>
            </a:r>
            <a:r>
              <a:rPr lang="az-Latn-AZ" sz="4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</a:t>
            </a:r>
            <a:r>
              <a:rPr lang="az-Latn-AZ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 qəbul edə bilər. </a:t>
            </a:r>
            <a:endParaRPr lang="ru-RU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1. Yol hərəkəti qaydaları (YHQ) əleyhinə olan inzibati xətaların növləri və onların ümumi </a:t>
            </a:r>
            <a:r>
              <a:rPr lang="az-Latn-AZ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xarakteristikası</a:t>
            </a:r>
            <a:endParaRPr lang="ru-RU" sz="3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az-Latn-A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 əleyhinə olan inzibati xətalara aiddir:</a:t>
            </a:r>
          </a:p>
          <a:p>
            <a:pPr marL="0" indent="0" algn="just">
              <a:spcBef>
                <a:spcPts val="0"/>
              </a:spcBef>
            </a:pP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nəqliyyat vasitələrinin </a:t>
            </a: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(N/V)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sürücüləri tərəfindən </a:t>
            </a: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YHQ-</a:t>
            </a:r>
            <a:r>
              <a:rPr lang="az-Latn-AZ" sz="3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pozulması; </a:t>
            </a:r>
          </a:p>
          <a:p>
            <a:pPr marL="0" indent="0" algn="just">
              <a:spcBef>
                <a:spcPts val="0"/>
              </a:spcBef>
            </a:pP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piyadalar və yol hərəkətinin başqa iştirakçıları tərəfindən </a:t>
            </a: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YHQ-</a:t>
            </a:r>
            <a:r>
              <a:rPr lang="az-Latn-AZ" sz="3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pozul-</a:t>
            </a:r>
            <a:r>
              <a:rPr lang="az-Latn-AZ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 algn="just">
              <a:spcBef>
                <a:spcPts val="0"/>
              </a:spcBef>
            </a:pP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nəqliyyat vasitələrinin istismarı </a:t>
            </a:r>
            <a:r>
              <a:rPr lang="az-Latn-AZ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qay-dalarının</a:t>
            </a:r>
            <a:r>
              <a:rPr lang="az-Latn-AZ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 və s.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455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 -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 nəzərdə tutulmuş yollarda n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</a:t>
            </a:r>
            <a:r>
              <a:rPr lang="en-US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köməyi ilə və ya belə kömək olmadan hərəkət etmək, habelə </a:t>
            </a:r>
            <a:r>
              <a:rPr lang="az-Latn-AZ" sz="3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sərnişin və yük daşın-</a:t>
            </a:r>
            <a:r>
              <a:rPr lang="az-Latn-AZ" sz="31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ması</a:t>
            </a:r>
            <a:r>
              <a:rPr lang="az-Latn-AZ" sz="3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üzrə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fiziki və hüquqi şəxslərin tələbat-larını ödəmək prosesində yaranan 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 </a:t>
            </a:r>
            <a:r>
              <a:rPr lang="az-Latn-AZ" sz="3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müna-sibətlərin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məcmusudur.</a:t>
            </a:r>
            <a:endParaRPr lang="en-US" sz="31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-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yolda hərəkət üçün konstruksiya imkan-ları olan və insan tərəfindən idarə edilən 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qurğu,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habelə onun qoşqusudur (mexaniki və insanın, yaxud heyvanın əzələ enerjisi ilə 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hərəkətə </a:t>
            </a:r>
            <a:r>
              <a:rPr lang="az-Latn-AZ" sz="3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gə-tirilən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 -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 hansı növ nəqliyyat vasitəsini </a:t>
            </a:r>
            <a:r>
              <a:rPr lang="az-Latn-AZ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ida-rə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edən 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şəxsdir.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Piyada -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N/V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-dən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kənarda yol hərəkətində iştirak edən və yolda hər hansı iş görməyən 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şəxsdir.</a:t>
            </a:r>
          </a:p>
          <a:p>
            <a:pPr marL="0" indent="0" algn="just">
              <a:buNone/>
            </a:pPr>
            <a:endParaRPr lang="ru-RU" sz="29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2. </a:t>
            </a:r>
            <a:r>
              <a:rPr lang="az-Latn-AZ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Nəqliyyat vasitələrinin sürücüləri </a:t>
            </a:r>
            <a: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 </a:t>
            </a:r>
            <a:r>
              <a:rPr lang="az-Latn-AZ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YHQ-</a:t>
            </a:r>
            <a:r>
              <a:rPr lang="az-Latn-AZ" sz="33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pozulması ilə bağlı inzibati </a:t>
            </a:r>
            <a:r>
              <a:rPr lang="az-Latn-AZ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</a:t>
            </a:r>
            <a:endParaRPr lang="ru-RU" sz="3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tabLst>
                <a:tab pos="92075" algn="l"/>
              </a:tabLst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sürücüləri tərəfindən 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 </a:t>
            </a:r>
            <a:r>
              <a:rPr lang="az-Latn-A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qaydalarının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tabLst>
                <a:tab pos="92075" algn="l"/>
              </a:tabLst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Yolda müəyyən edilmiş 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 sürəti həddini aşma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tabLst>
                <a:tab pos="92075" algn="l"/>
              </a:tabLst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Təhlükəsizlik </a:t>
            </a:r>
            <a:r>
              <a:rPr lang="az-Latn-AZ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kəmərlərindən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istifadə qayda-larının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 (sürücüyə münasibətdə)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tabLst>
                <a:tab pos="92075" algn="l"/>
              </a:tabLst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Piyada keçidində 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piyadaya yol verilməməsi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tabLst>
                <a:tab pos="92075" algn="l"/>
              </a:tabLst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Keçid üstünlüyü hüququna malik olan 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/V-y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 yol verilməməsi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……;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tabLst>
                <a:tab pos="92075" algn="l"/>
              </a:tabLst>
            </a:pP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/V-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az-Latn-A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 hüququ olmayan şəxslər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tərəfindən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N/V-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idarə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edilməsi və s.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25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2800" b="1" dirty="0" smtClean="0"/>
              <a:t/>
            </a:r>
            <a:br>
              <a:rPr lang="az-Latn-AZ" sz="2800" b="1" dirty="0" smtClean="0"/>
            </a:br>
            <a:r>
              <a:rPr lang="az-Latn-AZ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İXM-</a:t>
            </a:r>
            <a:r>
              <a:rPr lang="az-Latn-AZ" sz="28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az-Latn-AZ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327-ci maddəsi </a:t>
            </a:r>
            <a:r>
              <a:rPr lang="az-Latn-A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az-Latn-AZ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Nəqliyyat </a:t>
            </a:r>
            <a:r>
              <a:rPr lang="az-Latn-AZ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vasitələrinin sürücüləri tərəfindən yol hərəkəti qaydalarının </a:t>
            </a:r>
            <a:r>
              <a:rPr lang="az-Latn-AZ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pozulması</a:t>
            </a:r>
            <a:r>
              <a:rPr lang="az-Latn-A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hərəkəti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qaydaları</a:t>
            </a:r>
            <a:r>
              <a:rPr lang="az-Latn-AZ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təmin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edil-məsidir.</a:t>
            </a:r>
            <a:endParaRPr lang="az-Latn-AZ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 hərəkətinin təhlükəsizliyi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idarəçilik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qaydaları 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fiziki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şəxslərin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sağlamlığıdır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Obyektiv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qadağan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edilmiş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yol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hərə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kətlərinin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pozulmasına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yönəlmiş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İXM-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327.1 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327.8-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maddə</a:t>
            </a:r>
            <a:r>
              <a:rPr lang="az-Latn-AZ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lərind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göstəril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ən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əməllər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 ifadə edilir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3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xüsusidir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yaşı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tamam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olmuş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anlaqlı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fiziki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şəxsdir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Subyektiv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tərəf</a:t>
            </a: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qəsd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ehiyatsızlıq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formasında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ifadə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oluna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bilər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Aidiyyət: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İnzibati </a:t>
            </a:r>
            <a:r>
              <a:rPr lang="az-Latn-AZ" sz="3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tənbehetmə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haqqında qərarı rayon 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(ş) məhkəmələri və DİN-</a:t>
            </a:r>
            <a:r>
              <a:rPr lang="az-Latn-AZ" sz="3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az-Latn-AZ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şəxsləri qəbul edir. 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-ayani-2015-2016\rep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YP-Avtobus_221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riw qadaqa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N/V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sürücüləri tərəfindən YHQ-</a:t>
            </a:r>
            <a:r>
              <a:rPr lang="az-Latn-AZ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pozulması ilə bağlı digər inzibati xətalar </a:t>
            </a:r>
            <a:r>
              <a:rPr lang="az-Latn-AZ" dirty="0"/>
              <a:t/>
            </a:r>
            <a:br>
              <a:rPr lang="az-Latn-A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180975" indent="-180975" algn="just"/>
            <a:r>
              <a:rPr lang="az-Latn-AZ" sz="2900" b="1" i="1" dirty="0">
                <a:latin typeface="Arial" pitchFamily="34" charset="0"/>
                <a:cs typeface="Arial" pitchFamily="34" charset="0"/>
              </a:rPr>
              <a:t>Yolda müəyyən edilmiş hərəkət </a:t>
            </a:r>
            <a:r>
              <a:rPr lang="az-Latn-AZ" sz="2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sürəti həddini </a:t>
            </a:r>
            <a:r>
              <a:rPr lang="az-Latn-AZ" sz="2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aşma</a:t>
            </a:r>
            <a:r>
              <a:rPr lang="az-Latn-AZ" sz="2900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az-Latn-AZ" sz="2900" b="1" i="1" dirty="0">
              <a:latin typeface="Arial" pitchFamily="34" charset="0"/>
              <a:cs typeface="Arial" pitchFamily="34" charset="0"/>
            </a:endParaRPr>
          </a:p>
          <a:p>
            <a:pPr marL="180975" indent="-180975" algn="just"/>
            <a:r>
              <a:rPr lang="az-Latn-AZ" sz="2900" b="1" i="1" dirty="0">
                <a:latin typeface="Arial" pitchFamily="34" charset="0"/>
                <a:cs typeface="Arial" pitchFamily="34" charset="0"/>
              </a:rPr>
              <a:t>Təhlükəsizlik </a:t>
            </a:r>
            <a:r>
              <a:rPr lang="az-Latn-AZ" sz="2900" b="1" i="1" u="sng" dirty="0" err="1">
                <a:latin typeface="Arial" pitchFamily="34" charset="0"/>
                <a:cs typeface="Arial" pitchFamily="34" charset="0"/>
              </a:rPr>
              <a:t>kəmərlərindən</a:t>
            </a:r>
            <a:r>
              <a:rPr lang="az-Latn-AZ" sz="2900" b="1" i="1" u="sng" dirty="0">
                <a:latin typeface="Arial" pitchFamily="34" charset="0"/>
                <a:cs typeface="Arial" pitchFamily="34" charset="0"/>
              </a:rPr>
              <a:t>,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900" b="1" i="1" u="sng" dirty="0" err="1" smtClean="0">
                <a:latin typeface="Arial" pitchFamily="34" charset="0"/>
                <a:cs typeface="Arial" pitchFamily="34" charset="0"/>
              </a:rPr>
              <a:t>motodəbilqələr</a:t>
            </a:r>
            <a:r>
              <a:rPr lang="az-Latn-AZ" sz="2900" b="1" i="1" u="sng" dirty="0" smtClean="0">
                <a:latin typeface="Arial" pitchFamily="34" charset="0"/>
                <a:cs typeface="Arial" pitchFamily="34" charset="0"/>
              </a:rPr>
              <a:t>-dən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az-Latn-AZ" sz="2900" b="1" i="1" u="sng" dirty="0">
                <a:latin typeface="Arial" pitchFamily="34" charset="0"/>
                <a:cs typeface="Arial" pitchFamily="34" charset="0"/>
              </a:rPr>
              <a:t>işıq </a:t>
            </a:r>
            <a:r>
              <a:rPr lang="az-Latn-AZ" sz="2900" b="1" i="1" u="sng" dirty="0" err="1">
                <a:latin typeface="Arial" pitchFamily="34" charset="0"/>
                <a:cs typeface="Arial" pitchFamily="34" charset="0"/>
              </a:rPr>
              <a:t>cihazlarından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 və </a:t>
            </a:r>
            <a:r>
              <a:rPr lang="az-Latn-AZ" sz="2900" b="1" i="1" u="sng" dirty="0">
                <a:latin typeface="Arial" pitchFamily="34" charset="0"/>
                <a:cs typeface="Arial" pitchFamily="34" charset="0"/>
              </a:rPr>
              <a:t>səs </a:t>
            </a:r>
            <a:r>
              <a:rPr lang="az-Latn-AZ" sz="2900" b="1" i="1" u="sng" dirty="0" err="1">
                <a:latin typeface="Arial" pitchFamily="34" charset="0"/>
                <a:cs typeface="Arial" pitchFamily="34" charset="0"/>
              </a:rPr>
              <a:t>siqnallarından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 istifadə qaydalarının </a:t>
            </a:r>
            <a:r>
              <a:rPr lang="az-Latn-AZ" sz="2900" b="1" i="1" dirty="0" smtClean="0">
                <a:latin typeface="Arial" pitchFamily="34" charset="0"/>
                <a:cs typeface="Arial" pitchFamily="34" charset="0"/>
              </a:rPr>
              <a:t>pozulması;</a:t>
            </a:r>
            <a:endParaRPr lang="az-Latn-AZ" sz="2900" b="1" i="1" dirty="0">
              <a:latin typeface="Arial" pitchFamily="34" charset="0"/>
              <a:cs typeface="Arial" pitchFamily="34" charset="0"/>
            </a:endParaRPr>
          </a:p>
          <a:p>
            <a:pPr marL="180975" indent="-180975" algn="just"/>
            <a:r>
              <a:rPr lang="az-Latn-AZ" sz="2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Piyadaya yol </a:t>
            </a:r>
            <a:r>
              <a:rPr lang="az-Latn-AZ" sz="29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verilməməsi;</a:t>
            </a:r>
            <a:endParaRPr lang="az-Latn-AZ" sz="29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just"/>
            <a:r>
              <a:rPr lang="az-Latn-AZ" sz="2900" b="1" i="1" dirty="0">
                <a:latin typeface="Arial" pitchFamily="34" charset="0"/>
                <a:cs typeface="Arial" pitchFamily="34" charset="0"/>
              </a:rPr>
              <a:t>Keçid üstünlüyü hüququna malik olan nəqliyyat vasitələrinə </a:t>
            </a:r>
            <a:r>
              <a:rPr lang="az-Latn-AZ" sz="2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yol verilməməsi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 və ya </a:t>
            </a:r>
            <a:r>
              <a:rPr lang="az-Latn-AZ" sz="29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mütəşəkkil nəqliyyat dəstəsinə qoşularaq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 hərəkət </a:t>
            </a:r>
            <a:r>
              <a:rPr lang="az-Latn-AZ" sz="2900" b="1" i="1" dirty="0" smtClean="0">
                <a:latin typeface="Arial" pitchFamily="34" charset="0"/>
                <a:cs typeface="Arial" pitchFamily="34" charset="0"/>
              </a:rPr>
              <a:t>edilməsi;</a:t>
            </a:r>
            <a:endParaRPr lang="az-Latn-AZ" sz="2900" b="1" i="1" dirty="0">
              <a:latin typeface="Arial" pitchFamily="34" charset="0"/>
              <a:cs typeface="Arial" pitchFamily="34" charset="0"/>
            </a:endParaRPr>
          </a:p>
          <a:p>
            <a:pPr marL="180975" indent="-180975" algn="just"/>
            <a:r>
              <a:rPr lang="az-Latn-AZ" sz="2900" b="1" i="1" dirty="0">
                <a:latin typeface="Arial" pitchFamily="34" charset="0"/>
                <a:cs typeface="Arial" pitchFamily="34" charset="0"/>
              </a:rPr>
              <a:t>Nəqliyyat vasitəsini idarə etmək </a:t>
            </a:r>
            <a:r>
              <a:rPr lang="az-Latn-AZ" sz="2900" b="1" i="1" u="sng" dirty="0">
                <a:latin typeface="Arial" pitchFamily="34" charset="0"/>
                <a:cs typeface="Arial" pitchFamily="34" charset="0"/>
              </a:rPr>
              <a:t>hüququ </a:t>
            </a:r>
            <a:r>
              <a:rPr lang="az-Latn-AZ" sz="2900" b="1" i="1" u="sng" dirty="0" smtClean="0">
                <a:latin typeface="Arial" pitchFamily="34" charset="0"/>
                <a:cs typeface="Arial" pitchFamily="34" charset="0"/>
              </a:rPr>
              <a:t>olma-yan </a:t>
            </a:r>
            <a:r>
              <a:rPr lang="az-Latn-AZ" sz="2900" b="1" i="1" u="sng" dirty="0">
                <a:latin typeface="Arial" pitchFamily="34" charset="0"/>
                <a:cs typeface="Arial" pitchFamily="34" charset="0"/>
              </a:rPr>
              <a:t>şəxs tərəfindən</a:t>
            </a:r>
            <a:r>
              <a:rPr lang="az-Latn-AZ" sz="2900" b="1" i="1" dirty="0">
                <a:latin typeface="Arial" pitchFamily="34" charset="0"/>
                <a:cs typeface="Arial" pitchFamily="34" charset="0"/>
              </a:rPr>
              <a:t> nəqliyyat vasitəsinin idarə </a:t>
            </a:r>
            <a:r>
              <a:rPr lang="az-Latn-AZ" sz="2900" b="1" i="1" dirty="0" smtClean="0">
                <a:latin typeface="Arial" pitchFamily="34" charset="0"/>
                <a:cs typeface="Arial" pitchFamily="34" charset="0"/>
              </a:rPr>
              <a:t>edilməsi və s.</a:t>
            </a:r>
            <a:endParaRPr lang="az-Latn-AZ" sz="29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918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Mövzu 9. Yol hərəkəti qaydaları əleyhinə olan inzibati xətalara görə məsuliyyət</vt:lpstr>
      <vt:lpstr>Sual 1. Yol hərəkəti qaydaları (YHQ) əleyhinə olan inzibati xətaların növləri və onların ümumi xarakteristikası</vt:lpstr>
      <vt:lpstr>Презентация PowerPoint</vt:lpstr>
      <vt:lpstr>Sual 2. Nəqliyyat vasitələrinin sürücüləri tərəfindən YHQ-nın  pozulması ilə bağlı inzibati xətalar</vt:lpstr>
      <vt:lpstr> İXM-in 327-ci maddəsi “Nəqliyyat vasitələrinin sürücüləri tərəfindən yol hərəkəti qaydalarının pozulması” </vt:lpstr>
      <vt:lpstr>Презентация PowerPoint</vt:lpstr>
      <vt:lpstr>Презентация PowerPoint</vt:lpstr>
      <vt:lpstr>Презентация PowerPoint</vt:lpstr>
      <vt:lpstr> N/V sürücüləri tərəfindən YHQ-nın pozulması ilə bağlı digər inzibati xətalar  </vt:lpstr>
      <vt:lpstr> Sual 3. Piyadalar və yol hərəkətinin başqa iştirakçıları tərəfindən YHQ-nın pozulması ilə bağlı inzibati xətalar </vt:lpstr>
      <vt:lpstr>İXM-in 338-ci maddəsi: Piyadalar və yol hərəkətinin başqa iştirakçıları tərəfindən yol hərəkəti qaydalarının pozulması</vt:lpstr>
      <vt:lpstr>Piyadalar tərəfindən YHQ-nın pozulması ilə bağlı inzibati xətalar</vt:lpstr>
      <vt:lpstr>Презентация PowerPoint</vt:lpstr>
      <vt:lpstr>Презентация PowerPoint</vt:lpstr>
      <vt:lpstr> Sual 4. Nəqliyyat vasitələrinin sürücüləri tərəfindən nəqliyyat vasitələrinin istismarı qaydalarının pozulması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Mövzu 7. Yol hərəkəti qaydaları əleyhinə olan inzibati xətalara görə məsuliyyət</dc:title>
  <dc:creator>user</dc:creator>
  <cp:lastModifiedBy>client-6</cp:lastModifiedBy>
  <cp:revision>50</cp:revision>
  <dcterms:created xsi:type="dcterms:W3CDTF">2015-04-22T06:41:17Z</dcterms:created>
  <dcterms:modified xsi:type="dcterms:W3CDTF">2019-05-15T10:53:13Z</dcterms:modified>
</cp:coreProperties>
</file>